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sldIdLst>
    <p:sldId id="258" r:id="rId2"/>
    <p:sldId id="573" r:id="rId3"/>
    <p:sldId id="591" r:id="rId4"/>
    <p:sldId id="277" r:id="rId5"/>
    <p:sldId id="285" r:id="rId6"/>
    <p:sldId id="594" r:id="rId7"/>
    <p:sldId id="602" r:id="rId8"/>
    <p:sldId id="595" r:id="rId9"/>
    <p:sldId id="522" r:id="rId10"/>
    <p:sldId id="596" r:id="rId11"/>
    <p:sldId id="597" r:id="rId12"/>
    <p:sldId id="598" r:id="rId13"/>
    <p:sldId id="599" r:id="rId14"/>
    <p:sldId id="572" r:id="rId15"/>
    <p:sldId id="604" r:id="rId16"/>
    <p:sldId id="605" r:id="rId17"/>
    <p:sldId id="606" r:id="rId18"/>
    <p:sldId id="588" r:id="rId19"/>
    <p:sldId id="600" r:id="rId20"/>
    <p:sldId id="603" r:id="rId21"/>
    <p:sldId id="601" r:id="rId22"/>
    <p:sldId id="47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Sage Headline Black" panose="02010A03040201060103" pitchFamily="2" charset="0"/>
      <p:bold r:id="rId29"/>
    </p:embeddedFont>
    <p:embeddedFont>
      <p:font typeface="Sage Text" panose="02010503040201060103" pitchFamily="2" charset="0"/>
      <p:regular r:id="rId30"/>
      <p:bold r:id="rId31"/>
      <p:italic r:id="rId32"/>
      <p:boldItalic r:id="rId33"/>
    </p:embeddedFont>
    <p:embeddedFont>
      <p:font typeface="Sage Text Light" panose="02010303040201060103" pitchFamily="2"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366"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422013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873363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46206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4257874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August 2022</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Rollover to 70A</a:t>
            </a:r>
          </a:p>
        </p:txBody>
      </p:sp>
    </p:spTree>
    <p:extLst>
      <p:ext uri="{BB962C8B-B14F-4D97-AF65-F5344CB8AC3E}">
        <p14:creationId xmlns:p14="http://schemas.microsoft.com/office/powerpoint/2010/main" val="2187342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50236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Rollover to 70A</a:t>
            </a:r>
          </a:p>
          <a:p>
            <a:pPr marL="285750" indent="-285750">
              <a:lnSpc>
                <a:spcPct val="150000"/>
              </a:lnSpc>
              <a:buFont typeface="Arial" panose="020B0604020202020204" pitchFamily="34" charset="0"/>
              <a:buChar char="•"/>
            </a:pPr>
            <a:r>
              <a:rPr lang="en-US" dirty="0"/>
              <a:t>Rebranded Sage image</a:t>
            </a:r>
          </a:p>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2022.2 </a:t>
            </a:r>
            <a:r>
              <a:rPr lang="en-US" dirty="0">
                <a:sym typeface="Wingdings" panose="05000000000000000000" pitchFamily="2" charset="2"/>
              </a:rPr>
              <a:t> 2023.0</a:t>
            </a:r>
          </a:p>
          <a:p>
            <a:pPr marL="285750" indent="-285750">
              <a:lnSpc>
                <a:spcPct val="150000"/>
              </a:lnSpc>
              <a:buFont typeface="Arial" panose="020B0604020202020204" pitchFamily="34" charset="0"/>
              <a:buChar char="•"/>
            </a:pPr>
            <a:r>
              <a:rPr lang="en-US" dirty="0">
                <a:sym typeface="Wingdings" panose="05000000000000000000" pitchFamily="2" charset="2"/>
              </a:rPr>
              <a:t>Updated Grid Client Interface for new ‘buildFilterString” method</a:t>
            </a:r>
          </a:p>
          <a:p>
            <a:pPr marL="285750" indent="-285750">
              <a:lnSpc>
                <a:spcPct val="150000"/>
              </a:lnSpc>
              <a:buFont typeface="Arial" panose="020B0604020202020204" pitchFamily="34" charset="0"/>
              <a:buChar char="•"/>
            </a:pPr>
            <a:r>
              <a:rPr lang="en-US" dirty="0">
                <a:sym typeface="Wingdings" panose="05000000000000000000" pitchFamily="2" charset="2"/>
              </a:rPr>
              <a:t>Created Declarative Setup Reports Design document for simple declarative report creation</a:t>
            </a:r>
          </a:p>
          <a:p>
            <a:pPr marL="285750" indent="-285750">
              <a:lnSpc>
                <a:spcPct val="150000"/>
              </a:lnSpc>
              <a:buFont typeface="Arial" panose="020B0604020202020204" pitchFamily="34" charset="0"/>
              <a:buChar char="•"/>
            </a:pPr>
            <a:r>
              <a:rPr lang="en-US" dirty="0">
                <a:sym typeface="Wingdings" panose="05000000000000000000" pitchFamily="2" charset="2"/>
              </a:rPr>
              <a:t>Created Declarative Setup Reports Interface document for simple declarative report creation</a:t>
            </a:r>
          </a:p>
          <a:p>
            <a:pPr marL="285750" indent="-285750">
              <a:lnSpc>
                <a:spcPct val="150000"/>
              </a:lnSpc>
              <a:buFont typeface="Arial" panose="020B0604020202020204" pitchFamily="34" charset="0"/>
              <a:buChar char="•"/>
            </a:pPr>
            <a:r>
              <a:rPr lang="en-US" dirty="0">
                <a:sym typeface="Wingdings" panose="05000000000000000000" pitchFamily="2" charset="2"/>
              </a:rPr>
              <a:t>Created View Field Attribute Wizard document for new wizard instructions and usage</a:t>
            </a:r>
          </a:p>
          <a:p>
            <a:pPr marL="285750" indent="-285750">
              <a:lnSpc>
                <a:spcPct val="150000"/>
              </a:lnSpc>
              <a:buFont typeface="Arial" panose="020B0604020202020204" pitchFamily="34" charset="0"/>
              <a:buChar char="•"/>
            </a:pPr>
            <a:r>
              <a:rPr lang="en-US" dirty="0">
                <a:sym typeface="Wingdings" panose="05000000000000000000" pitchFamily="2" charset="2"/>
              </a:rPr>
              <a:t>Created Standards, Patterns, and Code Review Presentation</a:t>
            </a:r>
          </a:p>
          <a:p>
            <a:pPr marL="285750" indent="-285750">
              <a:lnSpc>
                <a:spcPct val="150000"/>
              </a:lnSpc>
              <a:buFont typeface="Arial" panose="020B0604020202020204" pitchFamily="34" charset="0"/>
              <a:buChar char="•"/>
            </a:pPr>
            <a:r>
              <a:rPr lang="en-US" dirty="0">
                <a:sym typeface="Wingdings" panose="05000000000000000000" pitchFamily="2" charset="2"/>
              </a:rPr>
              <a:t>Created The Basics (Overview of Web SDK, Web API, Architectures, etc.) presentation</a:t>
            </a:r>
          </a:p>
          <a:p>
            <a:pPr marL="285750" indent="-285750">
              <a:lnSpc>
                <a:spcPct val="150000"/>
              </a:lnSpc>
              <a:buFont typeface="Arial" panose="020B0604020202020204" pitchFamily="34" charset="0"/>
              <a:buChar char="•"/>
            </a:pPr>
            <a:r>
              <a:rPr lang="en-US" dirty="0">
                <a:sym typeface="Wingdings" panose="05000000000000000000" pitchFamily="2" charset="2"/>
              </a:rPr>
              <a:t>Created Hands On (Labs for Wizards, Web API, and Customization) presentation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Declarative Report Framework for Simple Reports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
        <p:nvSpPr>
          <p:cNvPr id="9" name="Subtitle 2">
            <a:extLst>
              <a:ext uri="{FF2B5EF4-FFF2-40B4-BE49-F238E27FC236}">
                <a16:creationId xmlns:a16="http://schemas.microsoft.com/office/drawing/2014/main" id="{C8F2D138-F9D0-FEC6-2D5F-60DD01418773}"/>
              </a:ext>
            </a:extLst>
          </p:cNvPr>
          <p:cNvSpPr txBox="1">
            <a:spLocks/>
          </p:cNvSpPr>
          <p:nvPr/>
        </p:nvSpPr>
        <p:spPr>
          <a:xfrm>
            <a:off x="420623" y="2258568"/>
            <a:ext cx="5244453" cy="12435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solidFill>
                  <a:srgbClr val="00D639"/>
                </a:solidFill>
              </a:rPr>
              <a:t>New framework for simple reports</a:t>
            </a:r>
          </a:p>
          <a:p>
            <a:pPr lvl="2"/>
            <a:r>
              <a:rPr lang="en-US" dirty="0">
                <a:solidFill>
                  <a:srgbClr val="00D639"/>
                </a:solidFill>
              </a:rPr>
              <a:t>Only requires JSON config file</a:t>
            </a:r>
          </a:p>
          <a:p>
            <a:pPr lvl="1"/>
            <a:r>
              <a:rPr lang="en-US" dirty="0">
                <a:solidFill>
                  <a:srgbClr val="00D639"/>
                </a:solidFill>
              </a:rPr>
              <a:t>Refer to docs in docs/development folder for examples and interfaces</a:t>
            </a:r>
          </a:p>
        </p:txBody>
      </p:sp>
    </p:spTree>
    <p:extLst>
      <p:ext uri="{BB962C8B-B14F-4D97-AF65-F5344CB8AC3E}">
        <p14:creationId xmlns:p14="http://schemas.microsoft.com/office/powerpoint/2010/main" val="178433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3" name="Picture 12">
            <a:extLst>
              <a:ext uri="{FF2B5EF4-FFF2-40B4-BE49-F238E27FC236}">
                <a16:creationId xmlns:a16="http://schemas.microsoft.com/office/drawing/2014/main" id="{3CD18C9E-BB23-D199-2D17-E6C1C0DF233A}"/>
              </a:ext>
            </a:extLst>
          </p:cNvPr>
          <p:cNvPicPr>
            <a:picLocks noChangeAspect="1"/>
          </p:cNvPicPr>
          <p:nvPr/>
        </p:nvPicPr>
        <p:blipFill>
          <a:blip r:embed="rId3"/>
          <a:stretch>
            <a:fillRect/>
          </a:stretch>
        </p:blipFill>
        <p:spPr>
          <a:xfrm>
            <a:off x="6312083" y="4062209"/>
            <a:ext cx="5553654" cy="588010"/>
          </a:xfrm>
          <a:prstGeom prst="rect">
            <a:avLst/>
          </a:prstGeom>
          <a:ln>
            <a:solidFill>
              <a:schemeClr val="accent1"/>
            </a:solidFill>
          </a:ln>
        </p:spPr>
      </p:pic>
      <p:pic>
        <p:nvPicPr>
          <p:cNvPr id="16" name="Picture 15">
            <a:extLst>
              <a:ext uri="{FF2B5EF4-FFF2-40B4-BE49-F238E27FC236}">
                <a16:creationId xmlns:a16="http://schemas.microsoft.com/office/drawing/2014/main" id="{46BAF276-07A3-BAD1-3140-D929151FA2A2}"/>
              </a:ext>
            </a:extLst>
          </p:cNvPr>
          <p:cNvPicPr>
            <a:picLocks noChangeAspect="1"/>
          </p:cNvPicPr>
          <p:nvPr/>
        </p:nvPicPr>
        <p:blipFill>
          <a:blip r:embed="rId4"/>
          <a:stretch>
            <a:fillRect/>
          </a:stretch>
        </p:blipFill>
        <p:spPr>
          <a:xfrm>
            <a:off x="300430" y="2028426"/>
            <a:ext cx="5743575" cy="1562100"/>
          </a:xfrm>
          <a:prstGeom prst="rect">
            <a:avLst/>
          </a:prstGeom>
        </p:spPr>
      </p:pic>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6312083" y="2007082"/>
            <a:ext cx="5684521"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Very simple report</a:t>
            </a:r>
          </a:p>
          <a:p>
            <a:pPr marL="285750" indent="-285750">
              <a:lnSpc>
                <a:spcPct val="150000"/>
              </a:lnSpc>
              <a:buFont typeface="Arial" panose="020B0604020202020204" pitchFamily="34" charset="0"/>
              <a:buChar char="•"/>
            </a:pPr>
            <a:r>
              <a:rPr lang="en-US" dirty="0"/>
              <a:t>No parameters</a:t>
            </a:r>
          </a:p>
          <a:p>
            <a:pPr marL="285750" indent="-285750">
              <a:lnSpc>
                <a:spcPct val="150000"/>
              </a:lnSpc>
              <a:buFont typeface="Arial" panose="020B0604020202020204" pitchFamily="34" charset="0"/>
              <a:buChar char="•"/>
            </a:pPr>
            <a:r>
              <a:rPr lang="en-US" dirty="0"/>
              <a:t>No user input</a:t>
            </a:r>
          </a:p>
        </p:txBody>
      </p:sp>
    </p:spTree>
    <p:extLst>
      <p:ext uri="{BB962C8B-B14F-4D97-AF65-F5344CB8AC3E}">
        <p14:creationId xmlns:p14="http://schemas.microsoft.com/office/powerpoint/2010/main" val="223720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descr="A picture containing application&#10;&#10;Description automatically generated">
            <a:extLst>
              <a:ext uri="{FF2B5EF4-FFF2-40B4-BE49-F238E27FC236}">
                <a16:creationId xmlns:a16="http://schemas.microsoft.com/office/drawing/2014/main" id="{F09B8A7B-7EF8-570A-783C-E85A37C87B79}"/>
              </a:ext>
            </a:extLst>
          </p:cNvPr>
          <p:cNvPicPr>
            <a:picLocks noChangeAspect="1"/>
          </p:cNvPicPr>
          <p:nvPr/>
        </p:nvPicPr>
        <p:blipFill>
          <a:blip r:embed="rId3"/>
          <a:stretch>
            <a:fillRect/>
          </a:stretch>
        </p:blipFill>
        <p:spPr>
          <a:xfrm>
            <a:off x="6285177" y="3846068"/>
            <a:ext cx="5095875" cy="1433830"/>
          </a:xfrm>
          <a:prstGeom prst="rect">
            <a:avLst/>
          </a:prstGeom>
          <a:ln>
            <a:solidFill>
              <a:schemeClr val="accent1"/>
            </a:solidFill>
          </a:ln>
        </p:spPr>
      </p:pic>
      <p:pic>
        <p:nvPicPr>
          <p:cNvPr id="5" name="Picture 4">
            <a:extLst>
              <a:ext uri="{FF2B5EF4-FFF2-40B4-BE49-F238E27FC236}">
                <a16:creationId xmlns:a16="http://schemas.microsoft.com/office/drawing/2014/main" id="{8670487B-1C99-F9EB-AF13-939452B2116C}"/>
              </a:ext>
            </a:extLst>
          </p:cNvPr>
          <p:cNvPicPr>
            <a:picLocks noChangeAspect="1"/>
          </p:cNvPicPr>
          <p:nvPr/>
        </p:nvPicPr>
        <p:blipFill>
          <a:blip r:embed="rId4"/>
          <a:stretch>
            <a:fillRect/>
          </a:stretch>
        </p:blipFill>
        <p:spPr>
          <a:xfrm>
            <a:off x="988895" y="1668745"/>
            <a:ext cx="3740760" cy="4305640"/>
          </a:xfrm>
          <a:prstGeom prst="rect">
            <a:avLst/>
          </a:prstGeom>
        </p:spPr>
      </p:pic>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4" name="TextBox 13">
            <a:extLst>
              <a:ext uri="{FF2B5EF4-FFF2-40B4-BE49-F238E27FC236}">
                <a16:creationId xmlns:a16="http://schemas.microsoft.com/office/drawing/2014/main" id="{21EF2A8E-1703-678E-CF4B-2BF2581707A9}"/>
              </a:ext>
            </a:extLst>
          </p:cNvPr>
          <p:cNvSpPr txBox="1"/>
          <p:nvPr/>
        </p:nvSpPr>
        <p:spPr>
          <a:xfrm>
            <a:off x="6285177" y="1820426"/>
            <a:ext cx="5684521"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report</a:t>
            </a:r>
          </a:p>
          <a:p>
            <a:pPr marL="285750" indent="-285750">
              <a:lnSpc>
                <a:spcPct val="150000"/>
              </a:lnSpc>
              <a:buFont typeface="Arial" panose="020B0604020202020204" pitchFamily="34" charset="0"/>
              <a:buChar char="•"/>
            </a:pPr>
            <a:r>
              <a:rPr lang="en-US" dirty="0"/>
              <a:t>A couple of parameters</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Supports localization</a:t>
            </a:r>
          </a:p>
        </p:txBody>
      </p:sp>
    </p:spTree>
    <p:extLst>
      <p:ext uri="{BB962C8B-B14F-4D97-AF65-F5344CB8AC3E}">
        <p14:creationId xmlns:p14="http://schemas.microsoft.com/office/powerpoint/2010/main" val="271021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4" name="TextBox 13">
            <a:extLst>
              <a:ext uri="{FF2B5EF4-FFF2-40B4-BE49-F238E27FC236}">
                <a16:creationId xmlns:a16="http://schemas.microsoft.com/office/drawing/2014/main" id="{21EF2A8E-1703-678E-CF4B-2BF2581707A9}"/>
              </a:ext>
            </a:extLst>
          </p:cNvPr>
          <p:cNvSpPr txBox="1"/>
          <p:nvPr/>
        </p:nvSpPr>
        <p:spPr>
          <a:xfrm>
            <a:off x="6285177" y="1820426"/>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report</a:t>
            </a:r>
          </a:p>
          <a:p>
            <a:pPr marL="285750" indent="-285750">
              <a:lnSpc>
                <a:spcPct val="150000"/>
              </a:lnSpc>
              <a:buFont typeface="Arial" panose="020B0604020202020204" pitchFamily="34" charset="0"/>
              <a:buChar char="•"/>
            </a:pPr>
            <a:r>
              <a:rPr lang="en-US" dirty="0"/>
              <a:t>A couple of parameters</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Supports localization</a:t>
            </a:r>
          </a:p>
          <a:p>
            <a:pPr marL="285750" indent="-285750">
              <a:lnSpc>
                <a:spcPct val="150000"/>
              </a:lnSpc>
              <a:buFont typeface="Arial" panose="020B0604020202020204" pitchFamily="34" charset="0"/>
              <a:buChar char="•"/>
            </a:pPr>
            <a:r>
              <a:rPr lang="en-US" dirty="0"/>
              <a:t>Supports custom layout</a:t>
            </a:r>
          </a:p>
        </p:txBody>
      </p:sp>
      <p:pic>
        <p:nvPicPr>
          <p:cNvPr id="6" name="Picture 5">
            <a:extLst>
              <a:ext uri="{FF2B5EF4-FFF2-40B4-BE49-F238E27FC236}">
                <a16:creationId xmlns:a16="http://schemas.microsoft.com/office/drawing/2014/main" id="{65BFFB81-0813-9EFC-0CCD-9B019B88C18B}"/>
              </a:ext>
            </a:extLst>
          </p:cNvPr>
          <p:cNvPicPr>
            <a:picLocks noChangeAspect="1"/>
          </p:cNvPicPr>
          <p:nvPr/>
        </p:nvPicPr>
        <p:blipFill>
          <a:blip r:embed="rId3"/>
          <a:stretch>
            <a:fillRect/>
          </a:stretch>
        </p:blipFill>
        <p:spPr>
          <a:xfrm>
            <a:off x="1010644" y="1820426"/>
            <a:ext cx="4131087" cy="3921762"/>
          </a:xfrm>
          <a:prstGeom prst="rect">
            <a:avLst/>
          </a:prstGeom>
        </p:spPr>
      </p:pic>
      <p:pic>
        <p:nvPicPr>
          <p:cNvPr id="8" name="Picture 7">
            <a:extLst>
              <a:ext uri="{FF2B5EF4-FFF2-40B4-BE49-F238E27FC236}">
                <a16:creationId xmlns:a16="http://schemas.microsoft.com/office/drawing/2014/main" id="{8EADE807-2F72-A979-0F02-1B623F858C10}"/>
              </a:ext>
            </a:extLst>
          </p:cNvPr>
          <p:cNvPicPr>
            <a:picLocks noChangeAspect="1"/>
          </p:cNvPicPr>
          <p:nvPr/>
        </p:nvPicPr>
        <p:blipFill>
          <a:blip r:embed="rId4"/>
          <a:stretch>
            <a:fillRect/>
          </a:stretch>
        </p:blipFill>
        <p:spPr>
          <a:xfrm>
            <a:off x="6285177" y="4224337"/>
            <a:ext cx="5248275" cy="1590675"/>
          </a:xfrm>
          <a:prstGeom prst="rect">
            <a:avLst/>
          </a:prstGeom>
        </p:spPr>
      </p:pic>
    </p:spTree>
    <p:extLst>
      <p:ext uri="{BB962C8B-B14F-4D97-AF65-F5344CB8AC3E}">
        <p14:creationId xmlns:p14="http://schemas.microsoft.com/office/powerpoint/2010/main" val="226419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Tree>
    <p:extLst>
      <p:ext uri="{BB962C8B-B14F-4D97-AF65-F5344CB8AC3E}">
        <p14:creationId xmlns:p14="http://schemas.microsoft.com/office/powerpoint/2010/main" val="119161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2023.0 is available in the “master” branch</a:t>
            </a:r>
          </a:p>
          <a:p>
            <a:pPr marL="285750" indent="-285750">
              <a:lnSpc>
                <a:spcPct val="150000"/>
              </a:lnSpc>
              <a:buFont typeface="Arial" panose="020B0604020202020204" pitchFamily="34" charset="0"/>
              <a:buChar char="•"/>
            </a:pPr>
            <a:r>
              <a:rPr lang="en-US" dirty="0"/>
              <a:t>2023.1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770537"/>
          </a:xfrm>
          <a:prstGeom prst="rect">
            <a:avLst/>
          </a:prstGeom>
        </p:spPr>
        <p:txBody>
          <a:bodyPr wrap="square" numCol="1">
            <a:spAutoFit/>
          </a:bodyPr>
          <a:lstStyle/>
          <a:p>
            <a:r>
              <a:rPr lang="en-US" sz="1600" b="1" dirty="0"/>
              <a:t>Archives</a:t>
            </a:r>
          </a:p>
          <a:p>
            <a:endParaRPr lang="en-US" sz="1600" dirty="0"/>
          </a:p>
          <a:p>
            <a:pPr marL="285750" indent="-285750" algn="l">
              <a:buFont typeface="Arial" panose="020B0604020202020204" pitchFamily="34" charset="0"/>
              <a:buChar char="•"/>
            </a:pPr>
            <a:r>
              <a:rPr lang="en-US" sz="1600" dirty="0"/>
              <a:t>2022.1 available in “release-2022.2”</a:t>
            </a:r>
          </a:p>
          <a:p>
            <a:pPr marL="285750" indent="-285750" algn="l">
              <a:buFont typeface="Arial" panose="020B0604020202020204" pitchFamily="34" charset="0"/>
              <a:buChar char="•"/>
            </a:pPr>
            <a:r>
              <a:rPr lang="en-US" sz="1600" dirty="0"/>
              <a:t>2022.1 available in “release-2022.1”</a:t>
            </a:r>
          </a:p>
          <a:p>
            <a:pPr marL="285750" indent="-285750" algn="l">
              <a:buFont typeface="Arial" panose="020B0604020202020204" pitchFamily="34" charset="0"/>
              <a:buChar char="•"/>
            </a:pPr>
            <a:r>
              <a:rPr lang="en-US" sz="1600" dirty="0"/>
              <a:t>2022.0 available in “release-2022.0”</a:t>
            </a:r>
          </a:p>
          <a:p>
            <a:pPr marL="285750" indent="-285750" algn="l">
              <a:buFont typeface="Arial" panose="020B0604020202020204" pitchFamily="34" charset="0"/>
              <a:buChar char="•"/>
            </a:pPr>
            <a:r>
              <a:rPr lang="en-US" sz="1600" dirty="0"/>
              <a:t>2021.2 available in “release-2021.2”</a:t>
            </a:r>
          </a:p>
          <a:p>
            <a:pPr marL="285750" indent="-285750" algn="l">
              <a:buFont typeface="Arial" panose="020B0604020202020204" pitchFamily="34" charset="0"/>
              <a:buChar char="•"/>
            </a:pPr>
            <a:r>
              <a:rPr lang="en-US" sz="1600" dirty="0"/>
              <a:t>2021.0 available in “release-2021.0”</a:t>
            </a:r>
          </a:p>
          <a:p>
            <a:pPr marL="285750" indent="-285750" algn="l">
              <a:buFont typeface="Arial" panose="020B0604020202020204" pitchFamily="34" charset="0"/>
              <a:buChar char="•"/>
            </a:pPr>
            <a:r>
              <a:rPr lang="en-US" sz="1600" dirty="0"/>
              <a:t>2020.2 available in “release-2020.2”</a:t>
            </a:r>
          </a:p>
          <a:p>
            <a:pPr marL="285750" indent="-285750" algn="l">
              <a:buFont typeface="Arial" panose="020B0604020202020204" pitchFamily="34" charset="0"/>
              <a:buChar char="•"/>
            </a:pPr>
            <a:r>
              <a:rPr lang="en-US" sz="1600" dirty="0"/>
              <a:t>2020.1 available in “release-2020.1”</a:t>
            </a:r>
          </a:p>
          <a:p>
            <a:pPr marL="285750" indent="-285750" algn="l">
              <a:buFont typeface="Arial" panose="020B0604020202020204" pitchFamily="34" charset="0"/>
              <a:buChar char="•"/>
            </a:pPr>
            <a:r>
              <a:rPr lang="en-US" sz="1600" dirty="0"/>
              <a:t>2020.0 available in “release-2020.0”</a:t>
            </a:r>
          </a:p>
          <a:p>
            <a:pPr marL="285750" indent="-285750" algn="l">
              <a:buFont typeface="Arial" panose="020B0604020202020204" pitchFamily="34" charset="0"/>
              <a:buChar char="•"/>
            </a:pPr>
            <a:r>
              <a:rPr lang="en-US" sz="1600" dirty="0"/>
              <a:t>2019.2 available in “release-2019.2”</a:t>
            </a:r>
          </a:p>
          <a:p>
            <a:pPr marL="285750" indent="-285750" algn="l">
              <a:buFont typeface="Arial" panose="020B0604020202020204" pitchFamily="34" charset="0"/>
              <a:buChar char="•"/>
            </a:pPr>
            <a:r>
              <a:rPr lang="en-US" sz="1600" dirty="0"/>
              <a:t>2019.1 available in “release-2019.1”</a:t>
            </a:r>
          </a:p>
          <a:p>
            <a:pPr marL="285750" indent="-285750" algn="l">
              <a:buFont typeface="Arial" panose="020B0604020202020204" pitchFamily="34" charset="0"/>
              <a:buChar char="•"/>
            </a:pPr>
            <a:r>
              <a:rPr lang="en-US" sz="1600" dirty="0"/>
              <a:t>2019.0 available in “release-2019.0”</a:t>
            </a:r>
          </a:p>
          <a:p>
            <a:pPr marL="285750" indent="-285750" algn="l">
              <a:buFont typeface="Arial" panose="020B0604020202020204" pitchFamily="34" charset="0"/>
              <a:buChar char="•"/>
            </a:pPr>
            <a:r>
              <a:rPr lang="en-US" sz="1600" dirty="0"/>
              <a:t>2018.2 available in “release-2018.2”</a:t>
            </a:r>
          </a:p>
          <a:p>
            <a:pPr marL="285750" indent="-285750" algn="l">
              <a:buFont typeface="Arial" panose="020B0604020202020204" pitchFamily="34" charset="0"/>
              <a:buChar char="•"/>
            </a:pPr>
            <a:r>
              <a:rPr lang="en-US" sz="1600" dirty="0"/>
              <a:t>2018.1 available in “release-2018.1”</a:t>
            </a:r>
          </a:p>
          <a:p>
            <a:pPr marL="285750" indent="-285750" algn="l">
              <a:buFont typeface="Arial" panose="020B0604020202020204" pitchFamily="34" charset="0"/>
              <a:buChar char="•"/>
            </a:pPr>
            <a:r>
              <a:rPr lang="en-US" sz="1600" dirty="0"/>
              <a:t>2018.0 available in “release-2018”</a:t>
            </a:r>
          </a:p>
          <a:p>
            <a:pPr marL="285750" indent="-285750" algn="l">
              <a:buFont typeface="Arial" panose="020B0604020202020204" pitchFamily="34" charset="0"/>
              <a:buChar char="•"/>
            </a:pPr>
            <a:r>
              <a:rPr lang="en-US" sz="1600" dirty="0"/>
              <a:t>2017.2 available in “release-2017.2”</a:t>
            </a:r>
          </a:p>
          <a:p>
            <a:pPr marL="285750" indent="-285750" algn="l">
              <a:buFont typeface="Arial" panose="020B0604020202020204" pitchFamily="34" charset="0"/>
              <a:buChar char="•"/>
            </a:pPr>
            <a:r>
              <a:rPr lang="en-US" sz="1600" dirty="0"/>
              <a:t>2017.1 available in “release-2017.1”</a:t>
            </a:r>
          </a:p>
          <a:p>
            <a:pPr marL="285750" indent="-285750" algn="l">
              <a:buFont typeface="Arial" panose="020B0604020202020204" pitchFamily="34" charset="0"/>
              <a:buChar char="•"/>
            </a:pPr>
            <a:r>
              <a:rPr lang="en-US" sz="16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057452926"/>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Fixed crash of code generation wizard if model property is dropped on border of palette</a:t>
                      </a:r>
                    </a:p>
                    <a:p>
                      <a:pPr marL="171450" indent="-171450">
                        <a:spcAft>
                          <a:spcPts val="300"/>
                        </a:spcAft>
                        <a:buFont typeface="Arial" panose="020B0604020202020204" pitchFamily="34" charset="0"/>
                        <a:buChar char="•"/>
                      </a:pPr>
                      <a:r>
                        <a:rPr lang="en-GB" sz="1600" dirty="0"/>
                        <a:t>Resolved issue in CSS with checkboxes not displaying in Tree View</a:t>
                      </a:r>
                    </a:p>
                    <a:p>
                      <a:pPr marL="171450" indent="-171450">
                        <a:spcAft>
                          <a:spcPts val="300"/>
                        </a:spcAft>
                        <a:buFont typeface="Arial" panose="020B0604020202020204" pitchFamily="34" charset="0"/>
                        <a:buChar char="•"/>
                      </a:pPr>
                      <a:r>
                        <a:rPr lang="en-GB" sz="1600" dirty="0"/>
                        <a:t>Enhanced “and” “or” logic for Security Resources in the menu XML files</a:t>
                      </a:r>
                    </a:p>
                    <a:p>
                      <a:pPr marL="171450" indent="-171450">
                        <a:spcAft>
                          <a:spcPts val="300"/>
                        </a:spcAft>
                        <a:buFont typeface="Arial" panose="020B0604020202020204" pitchFamily="34" charset="0"/>
                        <a:buChar char="•"/>
                      </a:pPr>
                      <a:r>
                        <a:rPr lang="en-GB" sz="1600" dirty="0"/>
                        <a:t>Adding ObjSafe.tlb to the Sage runtime folder allows VB OCX’s to be added to managed forms</a:t>
                      </a:r>
                    </a:p>
                    <a:p>
                      <a:pPr marL="171450" indent="-171450">
                        <a:spcAft>
                          <a:spcPts val="300"/>
                        </a:spcAft>
                        <a:buFont typeface="Arial" panose="020B0604020202020204" pitchFamily="34" charset="0"/>
                        <a:buChar char="•"/>
                      </a:pPr>
                      <a:r>
                        <a:rPr lang="en-GB" sz="1600" dirty="0"/>
                        <a:t>Implemented proper destroy logic for popup windows in the event there are multiple popups</a:t>
                      </a:r>
                    </a:p>
                    <a:p>
                      <a:pPr marL="171450" indent="-171450">
                        <a:spcAft>
                          <a:spcPts val="300"/>
                        </a:spcAft>
                        <a:buFont typeface="Arial" panose="020B0604020202020204" pitchFamily="34" charset="0"/>
                        <a:buChar char="•"/>
                      </a:pPr>
                      <a:r>
                        <a:rPr lang="en-GB" sz="1600" dirty="0"/>
                        <a:t>Corrected View Attributes in Accpac Layer that was not being updated properly</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Updated Payment Codes and Clear Statistics samples with current implementation standards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1348366744"/>
              </p:ext>
            </p:extLst>
          </p:nvPr>
        </p:nvGraphicFramePr>
        <p:xfrm>
          <a:off x="1995054" y="1194546"/>
          <a:ext cx="5786489" cy="4732656"/>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0">
                <a:tc>
                  <a:txBody>
                    <a:bodyPr/>
                    <a:lstStyle/>
                    <a:p>
                      <a:pPr marL="171450" indent="-171450">
                        <a:spcAft>
                          <a:spcPts val="300"/>
                        </a:spcAft>
                        <a:buFont typeface="Arial" panose="020B0604020202020204" pitchFamily="34" charset="0"/>
                        <a:buChar char="•"/>
                      </a:pPr>
                      <a:r>
                        <a:rPr lang="en-GB" sz="1600" dirty="0"/>
                        <a:t>Sync global files</a:t>
                      </a:r>
                    </a:p>
                    <a:p>
                      <a:pPr marL="171450" indent="-171450">
                        <a:spcAft>
                          <a:spcPts val="300"/>
                        </a:spcAft>
                        <a:buFont typeface="Arial" panose="020B0604020202020204" pitchFamily="34" charset="0"/>
                        <a:buChar char="•"/>
                      </a:pPr>
                      <a:r>
                        <a:rPr lang="en-GB" sz="1600" dirty="0"/>
                        <a:t>Rebranded Sage image</a:t>
                      </a:r>
                    </a:p>
                    <a:p>
                      <a:pPr marL="171450" indent="-171450">
                        <a:spcAft>
                          <a:spcPts val="300"/>
                        </a:spcAft>
                        <a:buFont typeface="Arial" panose="020B0604020202020204" pitchFamily="34" charset="0"/>
                        <a:buChar char="•"/>
                      </a:pPr>
                      <a:r>
                        <a:rPr lang="en-GB" sz="1600" dirty="0"/>
                        <a:t>Rollover to 70A</a:t>
                      </a:r>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634808">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r>
                        <a:rPr lang="en-US" sz="1600" dirty="0"/>
                        <a:t>Rebranded Sage image</a:t>
                      </a:r>
                    </a:p>
                    <a:p>
                      <a:pPr marL="171450" indent="-171450">
                        <a:spcAft>
                          <a:spcPts val="300"/>
                        </a:spcAft>
                        <a:buFont typeface="Arial" panose="020B0604020202020204" pitchFamily="34" charset="0"/>
                        <a:buChar char="•"/>
                      </a:pPr>
                      <a:r>
                        <a:rPr lang="en-US" sz="1600" dirty="0"/>
                        <a:t>Rollover to 70A</a:t>
                      </a:r>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634808">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Rebranded Sage image</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Rollover to 70A</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905348004"/>
              </p:ext>
            </p:extLst>
          </p:nvPr>
        </p:nvGraphicFramePr>
        <p:xfrm>
          <a:off x="9480371" y="529477"/>
          <a:ext cx="2385366" cy="5551834"/>
        </p:xfrm>
        <a:graphic>
          <a:graphicData uri="http://schemas.openxmlformats.org/drawingml/2006/table">
            <a:tbl>
              <a:tblPr firstRow="1" bandRow="1">
                <a:tableStyleId>{5940675A-B579-460E-94D1-54222C63F5DA}</a:tableStyleId>
              </a:tblPr>
              <a:tblGrid>
                <a:gridCol w="2385366">
                  <a:extLst>
                    <a:ext uri="{9D8B030D-6E8A-4147-A177-3AD203B41FA5}">
                      <a16:colId xmlns:a16="http://schemas.microsoft.com/office/drawing/2014/main" val="877668094"/>
                    </a:ext>
                  </a:extLst>
                </a:gridCol>
              </a:tblGrid>
              <a:tr h="1338943">
                <a:tc>
                  <a:txBody>
                    <a:bodyPr/>
                    <a:lstStyle/>
                    <a:p>
                      <a:pPr marL="171450" indent="-171450">
                        <a:spcAft>
                          <a:spcPts val="300"/>
                        </a:spcAft>
                        <a:buFont typeface="Arial" panose="020B0604020202020204" pitchFamily="34" charset="0"/>
                        <a:buChar char="•"/>
                      </a:pPr>
                      <a:r>
                        <a:rPr lang="en-GB" sz="1600" dirty="0"/>
                        <a:t>Standalone</a:t>
                      </a:r>
                    </a:p>
                    <a:p>
                      <a:pPr marL="400004" lvl="1" indent="-171450">
                        <a:spcAft>
                          <a:spcPts val="300"/>
                        </a:spcAft>
                        <a:buFont typeface="Arial" panose="020B0604020202020204" pitchFamily="34" charset="0"/>
                        <a:buChar char="•"/>
                      </a:pPr>
                      <a:r>
                        <a:rPr lang="en-GB" sz="1600" dirty="0"/>
                        <a:t>Rebranded Sage image</a:t>
                      </a:r>
                    </a:p>
                    <a:p>
                      <a:pPr marL="400004" lvl="1" indent="-171450">
                        <a:spcAft>
                          <a:spcPts val="300"/>
                        </a:spcAft>
                        <a:buFont typeface="Arial" panose="020B0604020202020204" pitchFamily="34" charset="0"/>
                        <a:buChar char="•"/>
                      </a:pPr>
                      <a:r>
                        <a:rPr lang="en-GB" sz="1600" dirty="0"/>
                        <a:t>Rollover to 70A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248925">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r>
                        <a:rPr lang="en-US" sz="1600" dirty="0"/>
                        <a:t>Rebranded Sage image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9734">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Rebranded Sage image</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Rollover to 70A</a:t>
                      </a:r>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57423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New wizard</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Adds ViewField Attribute to public model properties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 Placeholder 2">
            <a:extLst>
              <a:ext uri="{FF2B5EF4-FFF2-40B4-BE49-F238E27FC236}">
                <a16:creationId xmlns:a16="http://schemas.microsoft.com/office/drawing/2014/main" id="{D9E2C252-0D1B-318C-8423-59BC62877457}"/>
              </a:ext>
            </a:extLst>
          </p:cNvPr>
          <p:cNvSpPr>
            <a:spLocks noGrp="1"/>
          </p:cNvSpPr>
          <p:nvPr>
            <p:ph type="body" sz="quarter" idx="12"/>
          </p:nvPr>
        </p:nvSpPr>
        <p:spPr>
          <a:xfrm>
            <a:off x="419098" y="1138680"/>
            <a:ext cx="11346180" cy="438912"/>
          </a:xfrm>
        </p:spPr>
        <p:txBody>
          <a:bodyPr/>
          <a:lstStyle/>
          <a:p>
            <a:r>
              <a:rPr lang="en-US" dirty="0"/>
              <a:t>View Field Attribute Wizard</a:t>
            </a:r>
          </a:p>
        </p:txBody>
      </p:sp>
      <p:sp>
        <p:nvSpPr>
          <p:cNvPr id="8" name="TextBox 7">
            <a:extLst>
              <a:ext uri="{FF2B5EF4-FFF2-40B4-BE49-F238E27FC236}">
                <a16:creationId xmlns:a16="http://schemas.microsoft.com/office/drawing/2014/main" id="{B3907567-0B11-118E-324D-C5931013684A}"/>
              </a:ext>
            </a:extLst>
          </p:cNvPr>
          <p:cNvSpPr txBox="1"/>
          <p:nvPr/>
        </p:nvSpPr>
        <p:spPr>
          <a:xfrm>
            <a:off x="6151605" y="1570675"/>
            <a:ext cx="5724881" cy="3877985"/>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Adds ‘ViewField’ attribute to model’s public properties</a:t>
            </a:r>
          </a:p>
          <a:p>
            <a:pPr marL="285750" indent="-285750">
              <a:buFont typeface="Arial" panose="020B0604020202020204" pitchFamily="34" charset="0"/>
              <a:buChar char="•"/>
            </a:pPr>
            <a:r>
              <a:rPr lang="en-GB" dirty="0">
                <a:cs typeface="Arial"/>
              </a:rPr>
              <a:t>Hydrates attribute properties from underlying business view’s fields</a:t>
            </a:r>
          </a:p>
          <a:p>
            <a:pPr marL="285750" indent="-285750">
              <a:buFont typeface="Arial" panose="020B0604020202020204" pitchFamily="34" charset="0"/>
              <a:buChar char="•"/>
            </a:pPr>
            <a:r>
              <a:rPr lang="en-GB" dirty="0">
                <a:cs typeface="Arial"/>
              </a:rPr>
              <a:t>Used by JavaScript developers to leverage framework helpers for assigned model property values</a:t>
            </a:r>
          </a:p>
          <a:p>
            <a:pPr marL="285750" indent="-285750">
              <a:buFont typeface="Arial" panose="020B0604020202020204" pitchFamily="34" charset="0"/>
              <a:buChar char="•"/>
            </a:pPr>
            <a:r>
              <a:rPr lang="en-GB" dirty="0">
                <a:cs typeface="Arial"/>
              </a:rPr>
              <a:t>To be leveraged in the future by new HTML Helpers which will reduce CSHTML code </a:t>
            </a:r>
          </a:p>
          <a:p>
            <a:pPr marL="285750" indent="-285750">
              <a:buFont typeface="Arial" panose="020B0604020202020204" pitchFamily="34" charset="0"/>
              <a:buChar char="•"/>
            </a:pPr>
            <a:r>
              <a:rPr lang="en-GB" dirty="0">
                <a:cs typeface="Arial"/>
              </a:rPr>
              <a:t>Only source provided as opposed to binary and source</a:t>
            </a:r>
          </a:p>
          <a:p>
            <a:pPr marL="742950" lvl="1" indent="-285750">
              <a:buFont typeface="Arial" panose="020B0604020202020204" pitchFamily="34" charset="0"/>
              <a:buChar char="•"/>
            </a:pPr>
            <a:r>
              <a:rPr lang="en-GB" sz="1600" dirty="0">
                <a:cs typeface="Arial"/>
              </a:rPr>
              <a:t>Partners will need to modify wizard to add reference to partner models </a:t>
            </a:r>
          </a:p>
          <a:p>
            <a:pPr marL="742950" lvl="1" indent="-285750">
              <a:buFont typeface="Arial" panose="020B0604020202020204" pitchFamily="34" charset="0"/>
              <a:buChar char="•"/>
            </a:pPr>
            <a:r>
              <a:rPr lang="en-GB" sz="1600" dirty="0">
                <a:cs typeface="Arial"/>
              </a:rPr>
              <a:t>Refer to document in docs/wizards folder</a:t>
            </a:r>
          </a:p>
        </p:txBody>
      </p:sp>
      <p:pic>
        <p:nvPicPr>
          <p:cNvPr id="10" name="Picture 9">
            <a:extLst>
              <a:ext uri="{FF2B5EF4-FFF2-40B4-BE49-F238E27FC236}">
                <a16:creationId xmlns:a16="http://schemas.microsoft.com/office/drawing/2014/main" id="{324B49FB-9F6D-2E3E-AC65-3AC1D169B9E1}"/>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28672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US" dirty="0"/>
              <a:t>Rebranded Sage image</a:t>
            </a:r>
          </a:p>
          <a:p>
            <a:pPr marL="285750" indent="-285750">
              <a:buFont typeface="Arial" panose="020B0604020202020204" pitchFamily="34" charset="0"/>
              <a:buChar char="•"/>
            </a:pPr>
            <a:r>
              <a:rPr lang="en-US" dirty="0"/>
              <a:t>Rollover to 70A</a:t>
            </a:r>
          </a:p>
        </p:txBody>
      </p:sp>
    </p:spTree>
    <p:extLst>
      <p:ext uri="{BB962C8B-B14F-4D97-AF65-F5344CB8AC3E}">
        <p14:creationId xmlns:p14="http://schemas.microsoft.com/office/powerpoint/2010/main" val="3037043981"/>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3506</TotalTime>
  <Words>760</Words>
  <Application>Microsoft Office PowerPoint</Application>
  <PresentationFormat>Widescreen</PresentationFormat>
  <Paragraphs>182</Paragraphs>
  <Slides>22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Sage Headline Black</vt:lpstr>
      <vt:lpstr>Sage Text Light</vt:lpstr>
      <vt:lpstr>Arial</vt:lpstr>
      <vt:lpstr>Sage Text</vt:lpstr>
      <vt:lpstr>Calibri</vt:lpstr>
      <vt:lpstr>Office Theme</vt:lpstr>
      <vt:lpstr>Sage 300 Web SDK 2023.0 Overview</vt:lpstr>
      <vt:lpstr>Web SDK</vt:lpstr>
      <vt:lpstr>Corrected Issues</vt:lpstr>
      <vt:lpstr>Corrected Issues</vt:lpstr>
      <vt:lpstr>Wizards</vt:lpstr>
      <vt:lpstr>Wizards</vt:lpstr>
      <vt:lpstr>Wizards</vt:lpstr>
      <vt:lpstr>Samples</vt:lpstr>
      <vt:lpstr>Samples</vt:lpstr>
      <vt:lpstr>Web API</vt:lpstr>
      <vt:lpstr>Web API</vt:lpstr>
      <vt:lpstr>Documentation and Tutorials</vt:lpstr>
      <vt:lpstr>Documentation and Tutorials</vt:lpstr>
      <vt:lpstr>Declarative Report Framework for Simple Reports</vt:lpstr>
      <vt:lpstr>Declarative Framework for Simple Reports</vt:lpstr>
      <vt:lpstr>Declarative Framework for Simple Reports</vt:lpstr>
      <vt:lpstr>Declarative Framework for Simple Reports</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95</cp:revision>
  <dcterms:created xsi:type="dcterms:W3CDTF">2022-05-24T17:10:57Z</dcterms:created>
  <dcterms:modified xsi:type="dcterms:W3CDTF">2022-08-29T19:50:47Z</dcterms:modified>
</cp:coreProperties>
</file>